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8.jpg" ContentType="image/png"/>
  <Override PartName="/ppt/media/image19.jpg" ContentType="image/png"/>
  <Override PartName="/ppt/media/image20.jpg" ContentType="image/pn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9"/>
  </p:notesMasterIdLst>
  <p:handoutMasterIdLst>
    <p:handoutMasterId r:id="rId30"/>
  </p:handoutMasterIdLst>
  <p:sldIdLst>
    <p:sldId id="257" r:id="rId5"/>
    <p:sldId id="389" r:id="rId6"/>
    <p:sldId id="384" r:id="rId7"/>
    <p:sldId id="317" r:id="rId8"/>
    <p:sldId id="395" r:id="rId9"/>
    <p:sldId id="401" r:id="rId10"/>
    <p:sldId id="402" r:id="rId11"/>
    <p:sldId id="396" r:id="rId12"/>
    <p:sldId id="404" r:id="rId13"/>
    <p:sldId id="397" r:id="rId14"/>
    <p:sldId id="277" r:id="rId15"/>
    <p:sldId id="403" r:id="rId16"/>
    <p:sldId id="392" r:id="rId17"/>
    <p:sldId id="393" r:id="rId18"/>
    <p:sldId id="405" r:id="rId19"/>
    <p:sldId id="400" r:id="rId20"/>
    <p:sldId id="394" r:id="rId21"/>
    <p:sldId id="409" r:id="rId22"/>
    <p:sldId id="399" r:id="rId23"/>
    <p:sldId id="406" r:id="rId24"/>
    <p:sldId id="398" r:id="rId25"/>
    <p:sldId id="391" r:id="rId26"/>
    <p:sldId id="408" r:id="rId27"/>
    <p:sldId id="4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5" autoAdjust="0"/>
    <p:restoredTop sz="93725" autoAdjust="0"/>
  </p:normalViewPr>
  <p:slideViewPr>
    <p:cSldViewPr snapToGrid="0">
      <p:cViewPr varScale="1">
        <p:scale>
          <a:sx n="116" d="100"/>
          <a:sy n="116" d="100"/>
        </p:scale>
        <p:origin x="552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16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6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hyperlink" Target="https://public.tableau.com/app/profile/derya.m.ferendeci/viz/VA_Quality_Final_with_Predictions/VAEfficiencyStory?publish=yes" TargetMode="External"/><Relationship Id="rId4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763" y="1051551"/>
            <a:ext cx="4450702" cy="2384898"/>
          </a:xfrm>
        </p:spPr>
        <p:txBody>
          <a:bodyPr anchor="b" anchorCtr="0">
            <a:normAutofit/>
          </a:bodyPr>
          <a:lstStyle/>
          <a:p>
            <a:pPr algn="ctr"/>
            <a:r>
              <a:rPr lang="en-US" dirty="0"/>
              <a:t>VA Data Analysis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 err="1"/>
              <a:t>Derya</a:t>
            </a:r>
            <a:r>
              <a:rPr lang="en-US" dirty="0"/>
              <a:t> </a:t>
            </a:r>
            <a:r>
              <a:rPr lang="en-US" dirty="0" err="1"/>
              <a:t>Ferendeci</a:t>
            </a:r>
            <a:endParaRPr lang="en-US" dirty="0"/>
          </a:p>
          <a:p>
            <a:r>
              <a:rPr lang="en-US" dirty="0"/>
              <a:t>Jasmine Williamson</a:t>
            </a:r>
          </a:p>
          <a:p>
            <a:r>
              <a:rPr lang="en-US" dirty="0"/>
              <a:t>Megan </a:t>
            </a:r>
            <a:r>
              <a:rPr lang="en-US" dirty="0" err="1"/>
              <a:t>Payich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5EAD-B420-4358-A868-740CEC35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8C518FB-0283-4F5D-93F2-2A28D525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75" y="1243062"/>
            <a:ext cx="5988050" cy="5264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54554-A9B3-4EB7-B5AC-B1D48C356762}"/>
              </a:ext>
            </a:extLst>
          </p:cNvPr>
          <p:cNvSpPr txBox="1"/>
          <p:nvPr/>
        </p:nvSpPr>
        <p:spPr>
          <a:xfrm>
            <a:off x="3101975" y="458510"/>
            <a:ext cx="598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SAIL data extracted into Quality.csv using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26522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CSVs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4" name="Content Placeholder 13" descr="Table&#10;&#10;Description automatically generated">
            <a:extLst>
              <a:ext uri="{FF2B5EF4-FFF2-40B4-BE49-F238E27FC236}">
                <a16:creationId xmlns:a16="http://schemas.microsoft.com/office/drawing/2014/main" id="{726C5848-9E4F-48B4-8346-3849AF7B6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781176"/>
            <a:ext cx="6105870" cy="4200524"/>
          </a:xfr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268ADBC7-1774-41C2-86BC-E9479B6D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950" y="1781176"/>
            <a:ext cx="44069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</a:t>
            </a:r>
            <a:b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1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A5FC8-85F6-418C-AEF1-7129F91A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4522D-0F43-46CD-B9EC-A0F92AA7B6F4}"/>
              </a:ext>
            </a:extLst>
          </p:cNvPr>
          <p:cNvSpPr txBox="1"/>
          <p:nvPr/>
        </p:nvSpPr>
        <p:spPr>
          <a:xfrm>
            <a:off x="2401467" y="197857"/>
            <a:ext cx="703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ER DIAGRAM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D63A99-54B0-400C-B42A-B97059FB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80" y="844188"/>
            <a:ext cx="9150820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0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E705B-40BD-4F4A-A3D3-834F5D9A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B6862-1659-431B-AEDE-1C89D92D5198}"/>
              </a:ext>
            </a:extLst>
          </p:cNvPr>
          <p:cNvSpPr txBox="1"/>
          <p:nvPr/>
        </p:nvSpPr>
        <p:spPr>
          <a:xfrm>
            <a:off x="1465710" y="581446"/>
            <a:ext cx="955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Joined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Expenditures</a:t>
            </a:r>
            <a:r>
              <a:rPr lang="en-US" dirty="0"/>
              <a:t> on </a:t>
            </a:r>
            <a:r>
              <a:rPr lang="en-US" u="sng" dirty="0"/>
              <a:t>Year</a:t>
            </a:r>
            <a:r>
              <a:rPr lang="en-US" dirty="0"/>
              <a:t>, </a:t>
            </a:r>
            <a:r>
              <a:rPr lang="en-US" u="sng" dirty="0"/>
              <a:t>City</a:t>
            </a:r>
            <a:r>
              <a:rPr lang="en-US" dirty="0"/>
              <a:t>, and </a:t>
            </a:r>
            <a:r>
              <a:rPr lang="en-US" u="sng" dirty="0"/>
              <a:t>State Name</a:t>
            </a:r>
            <a:r>
              <a:rPr lang="en-US" dirty="0"/>
              <a:t> to get Final Dataset for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F6768-1CF4-40D1-9EB0-25BD5A0B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66" y="1053978"/>
            <a:ext cx="10554242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2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LEARNING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1EDCC-2965-4CA5-9A75-3CC82104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1F9D20D2-CDC7-4CC9-8623-4052DDD0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67" y="0"/>
            <a:ext cx="7101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903CD-2B61-46E7-98CB-24D3474F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85EFB-22B6-4E05-A362-2D0AFF52B1D0}"/>
              </a:ext>
            </a:extLst>
          </p:cNvPr>
          <p:cNvSpPr txBox="1"/>
          <p:nvPr/>
        </p:nvSpPr>
        <p:spPr>
          <a:xfrm>
            <a:off x="1800225" y="431398"/>
            <a:ext cx="8591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Machine Learning Model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90B3682-4F25-440A-B11A-75C5653B5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" r="-1"/>
          <a:stretch/>
        </p:blipFill>
        <p:spPr>
          <a:xfrm>
            <a:off x="0" y="4418617"/>
            <a:ext cx="4198649" cy="933539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7928E2-6719-4AD6-92C2-A73A8730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074" y="4418617"/>
            <a:ext cx="3950388" cy="9148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F77AC73-6893-0743-84FA-7EC868278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62"/>
          <a:stretch/>
        </p:blipFill>
        <p:spPr>
          <a:xfrm>
            <a:off x="4400871" y="4418617"/>
            <a:ext cx="3474981" cy="9335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9254CDC-2083-CF49-AEE5-CFA4EE619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48" y="1771963"/>
            <a:ext cx="4304586" cy="245851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0A00B32-F2C4-4F44-8640-40E36F10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186" y="1771963"/>
            <a:ext cx="4291224" cy="245851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A8EA1B5F-22B8-D640-95D8-1084AB3FC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075" y="1771963"/>
            <a:ext cx="3981724" cy="2458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A61C3D-C1C0-D440-B2F7-1E7843F393B4}"/>
              </a:ext>
            </a:extLst>
          </p:cNvPr>
          <p:cNvSpPr txBox="1"/>
          <p:nvPr/>
        </p:nvSpPr>
        <p:spPr>
          <a:xfrm>
            <a:off x="733695" y="5540296"/>
            <a:ext cx="2731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Deep Neural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2E7200-3F1E-114B-8BB7-2C19F7DAF12B}"/>
              </a:ext>
            </a:extLst>
          </p:cNvPr>
          <p:cNvSpPr txBox="1"/>
          <p:nvPr/>
        </p:nvSpPr>
        <p:spPr>
          <a:xfrm>
            <a:off x="4971852" y="5576850"/>
            <a:ext cx="226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BA775-49AD-8245-8A70-5C07D1657C45}"/>
              </a:ext>
            </a:extLst>
          </p:cNvPr>
          <p:cNvSpPr txBox="1"/>
          <p:nvPr/>
        </p:nvSpPr>
        <p:spPr>
          <a:xfrm>
            <a:off x="9274392" y="5540296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XGBRegressor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77ECC-95BB-7542-A074-D257C160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F30745C-F93E-5A4D-9F59-4AD14555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567955"/>
            <a:ext cx="6477524" cy="4686503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8ECD497-6D7E-3C4C-8E61-72ED1C7B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378" y="1700738"/>
            <a:ext cx="4245759" cy="669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E8604-5291-5D42-A59F-300510FFCCFC}"/>
              </a:ext>
            </a:extLst>
          </p:cNvPr>
          <p:cNvSpPr txBox="1"/>
          <p:nvPr/>
        </p:nvSpPr>
        <p:spPr>
          <a:xfrm>
            <a:off x="7395378" y="2961409"/>
            <a:ext cx="3305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root mean square error (RMSE) </a:t>
            </a:r>
            <a:r>
              <a:rPr lang="en-US" b="1" dirty="0"/>
              <a:t>allows us to measure how far predicted values are from observed values in a regression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10564-B405-CB42-8824-7E562EEBA3DA}"/>
              </a:ext>
            </a:extLst>
          </p:cNvPr>
          <p:cNvSpPr txBox="1"/>
          <p:nvPr/>
        </p:nvSpPr>
        <p:spPr>
          <a:xfrm>
            <a:off x="7395378" y="631324"/>
            <a:ext cx="265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XGBRegressor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EA9DEC-E238-2643-A748-AD95E4792153}"/>
              </a:ext>
            </a:extLst>
          </p:cNvPr>
          <p:cNvSpPr txBox="1"/>
          <p:nvPr/>
        </p:nvSpPr>
        <p:spPr>
          <a:xfrm>
            <a:off x="550863" y="5530467"/>
            <a:ext cx="470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Predicted vs Actual Efficiency Scores</a:t>
            </a:r>
          </a:p>
        </p:txBody>
      </p:sp>
    </p:spTree>
    <p:extLst>
      <p:ext uri="{BB962C8B-B14F-4D97-AF65-F5344CB8AC3E}">
        <p14:creationId xmlns:p14="http://schemas.microsoft.com/office/powerpoint/2010/main" val="2081980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F9DD3-5ACA-466E-8CA7-6817814C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586F5-74EB-4FB3-96AB-1961A1A4A871}"/>
              </a:ext>
            </a:extLst>
          </p:cNvPr>
          <p:cNvSpPr txBox="1"/>
          <p:nvPr/>
        </p:nvSpPr>
        <p:spPr>
          <a:xfrm>
            <a:off x="352367" y="1597446"/>
            <a:ext cx="114872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load and processed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got familiar with the dataset by plotting some histograms and a correlation heat map of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used a deep neural network with three hidden layers each one has 256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used </a:t>
            </a:r>
            <a:r>
              <a:rPr lang="en-US" sz="2400" dirty="0" err="1"/>
              <a:t>relu</a:t>
            </a:r>
            <a:r>
              <a:rPr lang="en-US" sz="2400" dirty="0"/>
              <a:t> activation function on the output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trained the model then tested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also tested two other models: </a:t>
            </a:r>
            <a:r>
              <a:rPr lang="en-US" sz="2400" dirty="0" err="1"/>
              <a:t>XGBRegressor</a:t>
            </a:r>
            <a:r>
              <a:rPr lang="en-US" sz="2400" dirty="0"/>
              <a:t> and 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</a:t>
            </a:r>
            <a:r>
              <a:rPr lang="en-US" sz="2400" dirty="0" err="1"/>
              <a:t>XGBRegressor</a:t>
            </a:r>
            <a:r>
              <a:rPr lang="en-US" sz="2400" dirty="0"/>
              <a:t> was able to outscore the other two models</a:t>
            </a:r>
          </a:p>
        </p:txBody>
      </p:sp>
    </p:spTree>
    <p:extLst>
      <p:ext uri="{BB962C8B-B14F-4D97-AF65-F5344CB8AC3E}">
        <p14:creationId xmlns:p14="http://schemas.microsoft.com/office/powerpoint/2010/main" val="355594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13072"/>
            <a:ext cx="3565525" cy="34155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 Data Explanation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ER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 April, 2022 7:00 pm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DASHBOARD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98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43FC-B02D-49FD-8FC4-CA9A73C8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4CEFC2E-486E-436F-838A-88FF3B960E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905278"/>
              </p:ext>
            </p:extLst>
          </p:nvPr>
        </p:nvGraphicFramePr>
        <p:xfrm>
          <a:off x="1712822" y="98036"/>
          <a:ext cx="8766355" cy="6221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Bitmap Image" r:id="rId3" imgW="11420640" imgH="8105760" progId="Paint.Picture">
                  <p:embed/>
                </p:oleObj>
              </mc:Choice>
              <mc:Fallback>
                <p:oleObj name="Bitmap Image" r:id="rId3" imgW="11420640" imgH="81057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2822" y="98036"/>
                        <a:ext cx="8766355" cy="6221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9654E55-A604-4E47-8E87-0BE8B92EA9D1}"/>
              </a:ext>
            </a:extLst>
          </p:cNvPr>
          <p:cNvSpPr txBox="1"/>
          <p:nvPr/>
        </p:nvSpPr>
        <p:spPr>
          <a:xfrm>
            <a:off x="3744613" y="6390632"/>
            <a:ext cx="507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5"/>
              </a:rPr>
              <a:t>VA_Quality_Final_with_Predictions</a:t>
            </a:r>
            <a:r>
              <a:rPr lang="en-US" dirty="0">
                <a:hlinkClick r:id="rId5"/>
              </a:rPr>
              <a:t> | Tableau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2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LESSONS</a:t>
            </a:r>
            <a:br>
              <a:rPr lang="en-US" dirty="0"/>
            </a:br>
            <a:r>
              <a:rPr lang="en-US" dirty="0"/>
              <a:t>LEARNED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3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62127" y="3889986"/>
            <a:ext cx="7680348" cy="277111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We selected this topic because the Veteran population and VA benefits are always a talking point for legislators.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It will be interesting to break down the data, look at some trends and predict what the future can look like for Veterans and their benefits within VA Healthcare.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Specifically,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e are going to use the following to predict each hospital performance: expenditures, unique patient data, patient experience and employee satisfaction .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0956E-0D94-45A6-9C38-8EBB9F1B8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CACF6-90CA-4348-9A29-72013F595DE5}"/>
              </a:ext>
            </a:extLst>
          </p:cNvPr>
          <p:cNvSpPr txBox="1"/>
          <p:nvPr/>
        </p:nvSpPr>
        <p:spPr>
          <a:xfrm>
            <a:off x="949761" y="320903"/>
            <a:ext cx="99401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fiscal year the Department of Veterans Affairs’ Office of Policy and Planning publishes the annual Geographic Distribution of VA Expenditures (GDX) Report for the public and all stakeholders.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GDX Report also includes Veteran population estimates at the: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Congressional District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unique patients who used VA health care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 data are grouped by the following categories: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Compensation and Pension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Education and Vocational Rehabilitation and Employment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Insurance and Indemnities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Construction and Related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 Operating Expenses and Related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Loan Guaranty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Medical Expenditures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7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0956E-0D94-45A6-9C38-8EBB9F1B8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CACF6-90CA-4348-9A29-72013F595DE5}"/>
              </a:ext>
            </a:extLst>
          </p:cNvPr>
          <p:cNvSpPr txBox="1"/>
          <p:nvPr/>
        </p:nvSpPr>
        <p:spPr>
          <a:xfrm>
            <a:off x="213161" y="474345"/>
            <a:ext cx="7268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SAIL or Strategic Analytics for Improvement and Learning Value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system for summarizing hospital system performance within Veterans Health Administration (VHA)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SAIL assesses Key Quality Measures at individual VA Medical Centers (VAMCs) in areas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Death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Patient satisfaction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Overall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 medical center is given an Efficiency score 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04471-49A1-47A1-80F7-55D98FD46CA6}"/>
              </a:ext>
            </a:extLst>
          </p:cNvPr>
          <p:cNvSpPr txBox="1"/>
          <p:nvPr/>
        </p:nvSpPr>
        <p:spPr>
          <a:xfrm>
            <a:off x="7973549" y="1443841"/>
            <a:ext cx="3758376" cy="34163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used </a:t>
            </a:r>
            <a:r>
              <a:rPr lang="en-US" dirty="0" err="1"/>
              <a:t>XGBRegressor</a:t>
            </a:r>
            <a:r>
              <a:rPr lang="en-US" dirty="0"/>
              <a:t> to predict the efficiency score (0-100) of a VA medical center based on factors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Expenditures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Unique Patient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Patient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Employee Satisfaction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5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b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1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BC67-B3CC-44EE-B621-BE03A926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GDX Report			     SAIL Data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CF1C3A70-1F92-4F7D-A40A-8CE716F6A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0863" y="2365137"/>
            <a:ext cx="5435600" cy="3459639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876012B7-D91F-477F-8EE3-43BFCB7EE2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5538" y="2365137"/>
            <a:ext cx="5435600" cy="345963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7A300-B543-4AAE-AE81-920B1A86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ETL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2909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 Database" id="{98CE31B8-2259-486A-A3B6-F5800BE8847C}" vid="{E025D823-11EB-421B-B1B2-5EEE438375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purl.org/dc/dcmitype/"/>
    <ds:schemaRef ds:uri="16c05727-aa75-4e4a-9b5f-8a80a1165891"/>
    <ds:schemaRef ds:uri="http://schemas.microsoft.com/sharepoint/v3"/>
    <ds:schemaRef ds:uri="71af3243-3dd4-4a8d-8c0d-dd76da1f02a5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VA Database</Template>
  <TotalTime>267</TotalTime>
  <Words>510</Words>
  <Application>Microsoft Macintosh PowerPoint</Application>
  <PresentationFormat>Widescreen</PresentationFormat>
  <Paragraphs>110</Paragraphs>
  <Slides>24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Gill Sans MT</vt:lpstr>
      <vt:lpstr>Walbaum Display</vt:lpstr>
      <vt:lpstr>Wingdings</vt:lpstr>
      <vt:lpstr>3DFloatVTI</vt:lpstr>
      <vt:lpstr>Bitmap Image</vt:lpstr>
      <vt:lpstr>VA Data Analysis</vt:lpstr>
      <vt:lpstr>PowerPoint Presentation</vt:lpstr>
      <vt:lpstr>Introduction</vt:lpstr>
      <vt:lpstr>VA DATA</vt:lpstr>
      <vt:lpstr>PowerPoint Presentation</vt:lpstr>
      <vt:lpstr>PowerPoint Presentation</vt:lpstr>
      <vt:lpstr>DATA PREPARATION</vt:lpstr>
      <vt:lpstr>GDX Report        SAIL Data</vt:lpstr>
      <vt:lpstr>ETL</vt:lpstr>
      <vt:lpstr>PowerPoint Presentation</vt:lpstr>
      <vt:lpstr>CSVs</vt:lpstr>
      <vt:lpstr>ER DIAGRAM</vt:lpstr>
      <vt:lpstr>PowerPoint Presentation</vt:lpstr>
      <vt:lpstr>PowerPoint Presentation</vt:lpstr>
      <vt:lpstr>MACHINE LEARNING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LESSONS LEARNED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 Data Analysis</dc:title>
  <dc:creator>Jasmine Williamson</dc:creator>
  <cp:lastModifiedBy>megan payich</cp:lastModifiedBy>
  <cp:revision>14</cp:revision>
  <dcterms:created xsi:type="dcterms:W3CDTF">2022-04-13T19:27:03Z</dcterms:created>
  <dcterms:modified xsi:type="dcterms:W3CDTF">2022-04-20T20:02:51Z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